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5" r:id="rId3"/>
    <p:sldId id="266" r:id="rId4"/>
    <p:sldId id="268" r:id="rId5"/>
    <p:sldId id="256" r:id="rId6"/>
    <p:sldId id="257" r:id="rId7"/>
    <p:sldId id="258" r:id="rId8"/>
    <p:sldId id="259" r:id="rId9"/>
    <p:sldId id="262" r:id="rId10"/>
    <p:sldId id="263" r:id="rId11"/>
    <p:sldId id="269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9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CECEB4-3F1A-4CCD-8A3B-DFC78DBAB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0A21D29-3F4B-407E-9F1C-F9C50AD0C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34D2088-90F0-4F3D-A58C-30C106C6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2F23-416D-4A8E-974D-D40711A6F4B4}" type="datetimeFigureOut">
              <a:rPr lang="he-IL" smtClean="0"/>
              <a:t>ג'/סיון/תשפ"ו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4EFCC32-9B71-4943-8C86-D37A8CE6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DA6C940-A8B2-48AD-AD95-FC0A20B6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D5F5-A9EE-45D7-9541-5A541C0AB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282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E46EBD-B9E3-4523-9FE7-6D337888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6A1FB0C-452D-475D-9758-90B97F723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0034FB0-73FE-4399-AA7B-7F54E3E2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2F23-416D-4A8E-974D-D40711A6F4B4}" type="datetimeFigureOut">
              <a:rPr lang="he-IL" smtClean="0"/>
              <a:t>ג'/סיון/תשפ"ו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074DFF0-434C-4B0F-A160-8D36CB16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90F1783-D17D-4214-92C2-C424ACE0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D5F5-A9EE-45D7-9541-5A541C0AB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745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91C6740-AC25-42C7-ACDB-F6DBD538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1C7EA7A-B1B2-40B1-BADF-AA3C07705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153CFE1-2855-43B0-889A-8487A099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2F23-416D-4A8E-974D-D40711A6F4B4}" type="datetimeFigureOut">
              <a:rPr lang="he-IL" smtClean="0"/>
              <a:t>ג'/סיון/תשפ"ו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93889CE-0857-4298-90D1-98D994D8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50B145-BCC0-4046-85E8-D361E0FC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D5F5-A9EE-45D7-9541-5A541C0AB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653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5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9567-365C-4429-8D76-B28110474CBA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נכתב ע"י ורד בכר, רו"ח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7602-E916-443C-B53A-24E823D3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45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C575-8B1B-4479-9ED8-5BD06CEC292C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נכתב ע"י ורד בכר, רו"ח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7602-E916-443C-B53A-24E823D3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4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8CDB-B329-4737-97E7-8B3FD6509FBA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נכתב ע"י ורד בכר, רו"ח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7602-E916-443C-B53A-24E823D3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27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4"/>
            <a:ext cx="9497440" cy="92447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3" y="1809749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ADE3-667F-4ACF-BB86-E45A7892B9B3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נכתב ע"י ורד בכר, רו"ח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7602-E916-443C-B53A-24E823D3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1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33" y="1812927"/>
            <a:ext cx="41766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3" y="2389189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5437" y="1812927"/>
            <a:ext cx="42006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89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EC32-EB64-4607-9587-941152220CE9}" type="datetime1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נכתב ע"י ורד בכר, רו"ח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7602-E916-443C-B53A-24E823D3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2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13E8-AD7B-4EC7-A5E4-C0CBD4602236}" type="datetime1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נכתב ע"י ורד בכר, רו"ח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7602-E916-443C-B53A-24E823D3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0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1B4E-2C12-479B-A80A-C0F80940ABAB}" type="datetime1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נכתב ע"י ורד בכר, רו"ח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7602-E916-443C-B53A-24E823D3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1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7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7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49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9B57-6B18-4463-81F2-345C27D16938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נכתב ע"י ורד בכר, רו"ח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7602-E916-443C-B53A-24E823D3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351F1B-2BC2-44B1-A607-715444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5619E6C-3F39-4DF8-AEFF-976476384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CD061F-A0A9-4F8F-93D6-985FAE81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2F23-416D-4A8E-974D-D40711A6F4B4}" type="datetimeFigureOut">
              <a:rPr lang="he-IL" smtClean="0"/>
              <a:t>ג'/סיון/תשפ"ו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B5C81D9-7315-432D-A013-58A89E24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CBE878B-01C8-402F-B2BE-0D268544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D5F5-A9EE-45D7-9541-5A541C0AB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0336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2698-FFDC-4B1F-9AF4-6BE63D462920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נכתב ע"י ורד בכר, רו"ח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7602-E916-443C-B53A-24E823D3D2F5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05663" y="1436861"/>
            <a:ext cx="1448871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534055" y="1411791"/>
            <a:ext cx="1107153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08245" y="1894454"/>
            <a:ext cx="803152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32193" y="1811313"/>
            <a:ext cx="652784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291683" y="2083426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176122" y="993075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46129" y="189445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198402" y="1060593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he-IL"/>
              <a:t>לחץ על הסמל כדי להוסיף תמונה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4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D7B3-87BF-41C4-87B8-7DA7E7E2F900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נכתב ע"י ורד בכר, רו"ח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7602-E916-443C-B53A-24E823D3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3"/>
            <a:ext cx="7290076" cy="518532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0378-276E-4A56-9EA8-EED50BD5E25D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נכתב ע"י ורד בכר, רו"ח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7602-E916-443C-B53A-24E823D3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7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5FDEDD-3E10-4572-986F-B2892BDD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37076AA-9F8E-4592-866B-14955FD06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0FD6249-AB7B-4045-BB03-6EC6D468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2F23-416D-4A8E-974D-D40711A6F4B4}" type="datetimeFigureOut">
              <a:rPr lang="he-IL" smtClean="0"/>
              <a:t>ג'/סיון/תשפ"ו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9C7A640-3EF3-4DD8-BAF7-0A0FB3AD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C610629-57C8-4BED-BE7A-FAB90CE2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D5F5-A9EE-45D7-9541-5A541C0AB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558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51C2A2-E4C5-446E-A9A7-DBF167D0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6F1C490-4780-4492-A62A-50A15E4F9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709D130-81BD-4D3E-963F-B25F4988E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0EEC20A-9183-4657-9AB7-4B50DA81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2F23-416D-4A8E-974D-D40711A6F4B4}" type="datetimeFigureOut">
              <a:rPr lang="he-IL" smtClean="0"/>
              <a:t>ג'/סיון/תשפ"ו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71EB693-A839-4734-9979-0AAED726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15B4F66-84A3-4BD8-BE45-927DC917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D5F5-A9EE-45D7-9541-5A541C0AB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374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71DE0D-A80D-4335-AF4A-1BD62D80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898BECC-31E1-4E41-B49D-99CFC699B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6FF9C9-0ADD-4AFD-AF4C-58B5EFDD7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E29095F-B0EF-491C-9E98-AD415F300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9CD7B4D-4535-4E95-8498-637B7AAA3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1C0DF03-1905-4142-BDB2-0E7FC122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2F23-416D-4A8E-974D-D40711A6F4B4}" type="datetimeFigureOut">
              <a:rPr lang="he-IL" smtClean="0"/>
              <a:t>ג'/סיון/תשפ"ו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626A25E-4243-42EC-8C35-638D4F75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A6C93C26-42EA-4266-BDFE-D271CD87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D5F5-A9EE-45D7-9541-5A541C0AB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845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FD8551-D465-458A-8535-46471E06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26438A9-CFF6-46E4-9B65-BE734B54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2F23-416D-4A8E-974D-D40711A6F4B4}" type="datetimeFigureOut">
              <a:rPr lang="he-IL" smtClean="0"/>
              <a:t>ג'/סיון/תשפ"ו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A9099C2-09EA-439A-84D3-ECAF2FBF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97CCBFC-8CED-4CD8-B135-965F7579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D5F5-A9EE-45D7-9541-5A541C0AB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423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97C9337-BF60-4A2A-8C8D-70D296B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2F23-416D-4A8E-974D-D40711A6F4B4}" type="datetimeFigureOut">
              <a:rPr lang="he-IL" smtClean="0"/>
              <a:t>ג'/סיון/תשפ"ו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45CFC69-946D-41E1-A075-02E6B193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D8C31AD-3875-4C3F-AB09-B510835C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D5F5-A9EE-45D7-9541-5A541C0AB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636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0E51CF-2844-49D7-A3F3-DB9432FA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D9A51D-4533-4D3D-855C-300B6FD1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C93645F-0AF8-45F5-B776-61753F13C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B09442F-D355-4685-A6F9-67097F1A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2F23-416D-4A8E-974D-D40711A6F4B4}" type="datetimeFigureOut">
              <a:rPr lang="he-IL" smtClean="0"/>
              <a:t>ג'/סיון/תשפ"ו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38A980E-FD22-4067-A08F-8C27ADF8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3698B76-331B-4C84-896C-6179FB8B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D5F5-A9EE-45D7-9541-5A541C0AB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934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13F3BC-C16B-436F-A8A8-B5BD694C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6327D63-55BD-4D27-B98A-98EE24FB8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5FA4B34-78D9-4C1A-B83E-CF516687C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63CA7BB-8CD8-424E-B8C0-CC63504C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2F23-416D-4A8E-974D-D40711A6F4B4}" type="datetimeFigureOut">
              <a:rPr lang="he-IL" smtClean="0"/>
              <a:t>ג'/סיון/תשפ"ו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3FA6615-7ED5-435B-AA54-F3521611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600DB6C-B735-44E7-A914-77C641F6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D5F5-A9EE-45D7-9541-5A541C0AB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706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A92DD69-36BF-45BE-AA5E-F71C787B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D017CE1-3729-4704-A549-74B2C9C88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8B11AA3-7CEA-4F89-845F-A4A0BC11B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52F23-416D-4A8E-974D-D40711A6F4B4}" type="datetimeFigureOut">
              <a:rPr lang="he-IL" smtClean="0"/>
              <a:t>ג'/סיון/תשפ"ו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D168019-51D9-4AF3-BF00-F0C14EBEC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C1FD0F-B827-45F3-AC53-58FECB1BE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4D5F5-A9EE-45D7-9541-5A541C0AB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125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4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C6B71C97-BE7A-4303-9DA5-05A5C838F3C2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0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he-IL"/>
              <a:t>נכתב ע"י ורד בכר, רו"ח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0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D20A7602-E916-443C-B53A-24E823D3D2F5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44793" y="1"/>
            <a:ext cx="12236793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1631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B14A6E-70E9-4717-B6C0-376B1C493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24203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he-IL" sz="60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60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60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60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60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60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60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4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הטבת מס לתושב בישוב מוטב</a:t>
            </a:r>
            <a:br>
              <a:rPr lang="he-IL" sz="54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5400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וובינר</a:t>
            </a:r>
            <a:r>
              <a:rPr lang="he-IL" sz="54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בשיתוף עם משרד הפנים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EE1865D-90B7-48F2-815E-F2661B36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1" y="3565321"/>
            <a:ext cx="8752005" cy="2659310"/>
          </a:xfrm>
        </p:spPr>
        <p:txBody>
          <a:bodyPr>
            <a:noAutofit/>
          </a:bodyPr>
          <a:lstStyle/>
          <a:p>
            <a:pPr algn="ctr"/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ts val="1500"/>
              </a:lnSpc>
            </a:pPr>
            <a:endParaRPr lang="he-IL" sz="22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ts val="1500"/>
              </a:lnSpc>
            </a:pPr>
            <a:endParaRPr lang="he-IL" sz="22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ts val="1500"/>
              </a:lnSpc>
            </a:pPr>
            <a:r>
              <a:rPr lang="he-IL" sz="22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ורד בכר, רו"ח</a:t>
            </a:r>
          </a:p>
          <a:p>
            <a:pPr algn="ctr">
              <a:lnSpc>
                <a:spcPts val="1500"/>
              </a:lnSpc>
            </a:pPr>
            <a:r>
              <a:rPr lang="he-IL" sz="22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מנהלת מחלקת ניכויים</a:t>
            </a:r>
            <a:endParaRPr lang="en-US" sz="22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ts val="1500"/>
              </a:lnSpc>
            </a:pPr>
            <a:r>
              <a:rPr lang="he-IL" sz="22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חטיבת השומה, רשות המיסים</a:t>
            </a:r>
          </a:p>
          <a:p>
            <a:pPr algn="ctr"/>
            <a:endParaRPr lang="he-IL" sz="28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022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B27100-5BD6-4DC7-B836-4AE7FEAC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הטבת מס בגין תושבות בישוב מוטב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8A250CB-A7E5-4562-B6FA-797ACAD3C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e-IL" sz="22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קיימים מקרים בהם לא ניתן למלא את כל הנדרש לצורך הנפקת אישור תושבות, כדוגמת בגירים הגרים עם הוריהם ולכן אין חשבון ארנונה או מים על שמם או מכל סיבה אחרת.</a:t>
            </a:r>
          </a:p>
          <a:p>
            <a:pPr marL="0" indent="0">
              <a:buNone/>
            </a:pPr>
            <a:r>
              <a:rPr lang="he-IL" sz="22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במקרים אלו, על הרשויות המקומיות לפנות </a:t>
            </a:r>
            <a:r>
              <a:rPr lang="he-IL" sz="2200" b="1" dirty="0" err="1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למש"מים</a:t>
            </a:r>
            <a:r>
              <a:rPr lang="he-IL" sz="22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באזור השיפוט שלהם על מנת לקבל  הנחיות מפורטות כיצד עליהם לפעול ומה עליהם לבדוק בטרם מתן אישור לתושבים אלו.</a:t>
            </a:r>
          </a:p>
          <a:p>
            <a:pPr marL="0" indent="0">
              <a:buNone/>
            </a:pPr>
            <a:r>
              <a:rPr lang="he-IL" sz="22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מטרת ההנחיות הללו להוכיח ולהשתכנע כי אכן מרכז חייו של התושב הוא בישוב המוטב.</a:t>
            </a:r>
          </a:p>
          <a:p>
            <a:pPr marL="0" indent="0">
              <a:buNone/>
            </a:pPr>
            <a:r>
              <a:rPr lang="he-IL" sz="22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יובהר כי תושב המנהל "מרכז חיים כפול" אינו זכאי להטבת המס של תושב בישוב מוטב.</a:t>
            </a:r>
          </a:p>
          <a:p>
            <a:pPr marL="0" indent="0">
              <a:buNone/>
            </a:pPr>
            <a:r>
              <a:rPr lang="he-IL" sz="22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במקרים חריגים, ניתנים אישורים פרטניים על ידי רשות </a:t>
            </a:r>
            <a:r>
              <a:rPr lang="he-IL" sz="2200" b="1" dirty="0" err="1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המסים</a:t>
            </a:r>
            <a:r>
              <a:rPr lang="he-IL" sz="22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, לאחר בדיקות שונות ובקרות ויש לפעול בהתאם להנחיות אלו לצורך מתן אישור התושבות.</a:t>
            </a:r>
          </a:p>
          <a:p>
            <a:pPr marL="0" indent="0">
              <a:buNone/>
            </a:pPr>
            <a:endParaRPr lang="he-IL" sz="2200" b="1" dirty="0">
              <a:solidFill>
                <a:srgbClr val="002060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427E35C-C8CB-4F8E-A4A3-110C97EE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>
                <a:ln>
                  <a:noFill/>
                </a:ln>
                <a:solidFill>
                  <a:srgbClr val="CCE5F6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נכתב ע"י ורד בכר, רו"ח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CCE5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11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B27100-5BD6-4DC7-B836-4AE7FEAC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הטבת מס בגין תושבות בישוב מוטב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8A250CB-A7E5-4562-B6FA-797ACAD3C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סעיף 11 לפקודת מס הכנסה מקנה הטבות מס לתושבים שמרכז חייהם בישובים מוטבים כמפורט בסעיף.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לצורך מימוש ההטבה, על התושב למלא טופס 1312, לצרף       מסמכים מאמתים ולהגישם לרשות המקומית.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הרשות המקומית מנפיקה לתושב אישור תושבות חתום על   ידה על גבי טופס 1312א ועל התושב לחתום על הצהרה בדבר תושבות בטופס זה ולהגישו למעסיק למימוש ההטבה.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427E35C-C8CB-4F8E-A4A3-110C97EE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נכתב ע"י ורד בכר, רו"ח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8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B27100-5BD6-4DC7-B836-4AE7FEAC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הטבת מס בגין תושבות בישוב מוטב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8A250CB-A7E5-4562-B6FA-797ACAD3C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יודגש כי על הרשות המקומית, המנפיקה אישורי תושבות </a:t>
            </a:r>
            <a:r>
              <a:rPr lang="he-IL" sz="3600" b="1" u="sng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לבדוק ולמלא בשלמות את כל הפרטים המופיעים באישור התושבות כפי שמפורט בטופס 1312א</a:t>
            </a:r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, לרבות ציון תאריך תחילת תקופת התושבות וכן את כל התנאים הנדרשים המפורטים באישור: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רישום כתושב הישוב במרשם התושבים.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תשלום ארנונה בישוב.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קיים חשבון מים פעיל.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רישום במחלקת החינוך בישוב (לתושבים עם ילדים בגילאים הרלוונטיים).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427E35C-C8CB-4F8E-A4A3-110C97EE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נכתב ע"י ורד בכר, רו"ח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9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D795CC36-EA9B-432B-A08A-1AC3DC61E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653" y="0"/>
            <a:ext cx="4495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8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3850EAAA-2E20-4520-B907-C6E7CEEFE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76" y="0"/>
            <a:ext cx="10063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6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CF47F20D-F178-47E6-B25C-38217F58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48" y="0"/>
            <a:ext cx="8408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9266A6A-0EB5-4B19-B9F1-5B807CE8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468" y="0"/>
            <a:ext cx="480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8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9CD99A29-ABD1-4239-8DBB-7A295880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184" y="0"/>
            <a:ext cx="8427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8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894E3048-8B04-419D-A6CB-C68F473CD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1"/>
          <a:stretch/>
        </p:blipFill>
        <p:spPr>
          <a:xfrm>
            <a:off x="799389" y="0"/>
            <a:ext cx="10413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36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tumn">
  <a:themeElements>
    <a:clrScheme name="התאמה אישית 2">
      <a:dk1>
        <a:sysClr val="windowText" lastClr="000000"/>
      </a:dk1>
      <a:lt1>
        <a:srgbClr val="FFFFFF"/>
      </a:lt1>
      <a:dk2>
        <a:srgbClr val="99CCED"/>
      </a:dk2>
      <a:lt2>
        <a:srgbClr val="CCE5F6"/>
      </a:lt2>
      <a:accent1>
        <a:srgbClr val="C1E0F4"/>
      </a:accent1>
      <a:accent2>
        <a:srgbClr val="217FBF"/>
      </a:accent2>
      <a:accent3>
        <a:srgbClr val="158AFF"/>
      </a:accent3>
      <a:accent4>
        <a:srgbClr val="386489"/>
      </a:accent4>
      <a:accent5>
        <a:srgbClr val="4C80AF"/>
      </a:accent5>
      <a:accent6>
        <a:srgbClr val="9ECECE"/>
      </a:accent6>
      <a:hlink>
        <a:srgbClr val="00162C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309</Words>
  <Application>Microsoft Office PowerPoint</Application>
  <PresentationFormat>מסך רחב</PresentationFormat>
  <Paragraphs>26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David</vt:lpstr>
      <vt:lpstr>Verdana</vt:lpstr>
      <vt:lpstr>Wingdings</vt:lpstr>
      <vt:lpstr>Wingdings 2</vt:lpstr>
      <vt:lpstr>ערכת נושא Office</vt:lpstr>
      <vt:lpstr>Autumn</vt:lpstr>
      <vt:lpstr>       הטבת מס לתושב בישוב מוטב וובינר בשיתוף עם משרד הפנים</vt:lpstr>
      <vt:lpstr>הטבת מס בגין תושבות בישוב מוטב</vt:lpstr>
      <vt:lpstr>הטבת מס בגין תושבות בישוב מוטב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הטבת מס בגין תושבות בישוב מוטב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נטלה מרשליק</dc:creator>
  <cp:lastModifiedBy>ורד בכר אושרי</cp:lastModifiedBy>
  <cp:revision>24</cp:revision>
  <dcterms:created xsi:type="dcterms:W3CDTF">2026-05-17T07:42:15Z</dcterms:created>
  <dcterms:modified xsi:type="dcterms:W3CDTF">2026-05-19T08:59:15Z</dcterms:modified>
</cp:coreProperties>
</file>